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60" r:id="rId11"/>
    <p:sldId id="261" r:id="rId12"/>
    <p:sldId id="262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91" r:id="rId33"/>
    <p:sldId id="292" r:id="rId34"/>
    <p:sldId id="293" r:id="rId35"/>
    <p:sldId id="294" r:id="rId36"/>
    <p:sldId id="288" r:id="rId37"/>
    <p:sldId id="289" r:id="rId38"/>
    <p:sldId id="290" r:id="rId39"/>
    <p:sldId id="295" r:id="rId40"/>
    <p:sldId id="296" r:id="rId41"/>
    <p:sldId id="297" r:id="rId42"/>
    <p:sldId id="298" r:id="rId43"/>
    <p:sldId id="299" r:id="rId44"/>
    <p:sldId id="300" r:id="rId45"/>
    <p:sldId id="305" r:id="rId46"/>
    <p:sldId id="304" r:id="rId47"/>
    <p:sldId id="303" r:id="rId48"/>
    <p:sldId id="258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1" autoAdjust="0"/>
  </p:normalViewPr>
  <p:slideViewPr>
    <p:cSldViewPr>
      <p:cViewPr varScale="1">
        <p:scale>
          <a:sx n="93" d="100"/>
          <a:sy n="93" d="100"/>
        </p:scale>
        <p:origin x="11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9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58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79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3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72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68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46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6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972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26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1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CE494-3028-483E-8A03-085C0C11815D}" type="datetimeFigureOut">
              <a:rPr lang="en-US" smtClean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DBA4-5DD4-443F-825C-A5B510C3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19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vaeyc.org/" TargetMode="External"/><Relationship Id="rId2" Type="http://schemas.openxmlformats.org/officeDocument/2006/relationships/hyperlink" Target="http://www.sharedsourcepa.org/index.asp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chrome/browser/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://www.childwar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mozilla.org/en-U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nancynwilson.com/marketing-strategies-for-success/" TargetMode="External"/><Relationship Id="rId7" Type="http://schemas.openxmlformats.org/officeDocument/2006/relationships/image" Target="../media/image55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hildware.org/" TargetMode="External"/><Relationship Id="rId5" Type="http://schemas.openxmlformats.org/officeDocument/2006/relationships/hyperlink" Target="http://commons.wikimedia.org/wiki/file:torchlight_help_icon.svg" TargetMode="External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askatechteacher.wordpress.com/2011/01/25/tech-tip-54-how-to-auto-forward-a-powerpoint-slideshow/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B0F0"/>
                </a:solidFill>
              </a:rPr>
              <a:t>ChildWare Demo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2743200"/>
            <a:ext cx="6400800" cy="119570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Dr. Gail Farally-Semerad</a:t>
            </a: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ChildWare Program Manager</a:t>
            </a: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Early Childhood Education</a:t>
            </a:r>
          </a:p>
        </p:txBody>
      </p:sp>
    </p:spTree>
    <p:extLst>
      <p:ext uri="{BB962C8B-B14F-4D97-AF65-F5344CB8AC3E}">
        <p14:creationId xmlns:p14="http://schemas.microsoft.com/office/powerpoint/2010/main" val="1486017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500" b="1" dirty="0">
                <a:solidFill>
                  <a:srgbClr val="00B0F0"/>
                </a:solidFill>
              </a:rPr>
              <a:t>What is ChildWare?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ChildWare was launched in 2010 as part of the </a:t>
            </a:r>
            <a:r>
              <a:rPr lang="en-US" u="sng" dirty="0">
                <a:hlinkClick r:id="rId2"/>
              </a:rPr>
              <a:t>Pennsylvania Shared Services Initiative</a:t>
            </a:r>
            <a:r>
              <a:rPr lang="en-US" dirty="0"/>
              <a:t>, a joint project with the </a:t>
            </a:r>
            <a:r>
              <a:rPr lang="en-US" u="sng" dirty="0">
                <a:hlinkClick r:id="rId3"/>
              </a:rPr>
              <a:t>Delaware Valley Association for the Education of Young Children (DVAEYC)</a:t>
            </a:r>
            <a:r>
              <a:rPr lang="en-US" dirty="0"/>
              <a:t>.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 support from the William Penn Foundation, PHMC worked with a pilot group of providers to develop a software-based technical assistance model to meet the increasingly complex data management, administrative, and reporting needs of local childcare providers. </a:t>
            </a:r>
          </a:p>
          <a:p>
            <a:pPr marL="0" indent="0">
              <a:buNone/>
            </a:pPr>
            <a:r>
              <a:rPr lang="en-US" dirty="0"/>
              <a:t>Participation in the program grew exponentially with the addition of the </a:t>
            </a:r>
            <a:r>
              <a:rPr lang="en-US" b="1" dirty="0"/>
              <a:t>PHLpreK</a:t>
            </a:r>
            <a:r>
              <a:rPr lang="en-US" dirty="0"/>
              <a:t> program and today over 100+ individual ECE centers log into the system every day to track attendance, bill parents, record health assessments, and do all the many, many, tasks associated with managing a center.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6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/>
              <a:t>What are the benefits of using ChildWare for your business?</a:t>
            </a:r>
          </a:p>
          <a:p>
            <a:r>
              <a:rPr lang="en-US" dirty="0"/>
              <a:t>Review of ChildWare functionality:	</a:t>
            </a:r>
          </a:p>
          <a:p>
            <a:pPr lvl="1"/>
            <a:r>
              <a:rPr lang="en-US" dirty="0"/>
              <a:t>Data Management – children and staff</a:t>
            </a:r>
          </a:p>
          <a:p>
            <a:pPr lvl="1"/>
            <a:r>
              <a:rPr lang="en-US" dirty="0"/>
              <a:t>Billing/Invoicing</a:t>
            </a:r>
          </a:p>
          <a:p>
            <a:pPr lvl="1"/>
            <a:r>
              <a:rPr lang="en-US" dirty="0"/>
              <a:t>Attendance/Staff  Kiosk</a:t>
            </a:r>
          </a:p>
          <a:p>
            <a:pPr lvl="1"/>
            <a:r>
              <a:rPr lang="en-US" dirty="0"/>
              <a:t>Document Center</a:t>
            </a:r>
          </a:p>
          <a:p>
            <a:pPr lvl="1"/>
            <a:r>
              <a:rPr lang="en-US" dirty="0"/>
              <a:t>Support and Resources</a:t>
            </a:r>
          </a:p>
          <a:p>
            <a:pPr lvl="1"/>
            <a:r>
              <a:rPr lang="en-US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227191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5CE2-9D72-4531-B2C1-BA7E97CA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 into Childware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13366355-536F-4FCD-996A-2EC043F8A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97" y="4238952"/>
            <a:ext cx="723753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To log in to ChildWare, go to 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FA9C5"/>
                </a:solidFill>
                <a:effectLst/>
                <a:latin typeface="inherit"/>
                <a:hlinkClick r:id="rId2"/>
              </a:rPr>
              <a:t>http://www.childware.org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 using your web browser.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</a:b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We recommend 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FA9C5"/>
                </a:solidFill>
                <a:effectLst/>
                <a:latin typeface="inherit"/>
                <a:hlinkClick r:id="rId3"/>
              </a:rPr>
              <a:t>Google Chrome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 or 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FA9C5"/>
                </a:solidFill>
                <a:effectLst/>
                <a:latin typeface="inherit"/>
                <a:hlinkClick r:id="rId4"/>
              </a:rPr>
              <a:t>Mozilla Firefox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        </a:t>
            </a:r>
            <a:endParaRPr lang="en-US" altLang="en-US" dirty="0">
              <a:solidFill>
                <a:srgbClr val="2B2B2B"/>
              </a:solidFill>
              <a:latin typeface="La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Click “Login”.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7" name="Picture 13" descr="login1">
            <a:extLst>
              <a:ext uri="{FF2B5EF4-FFF2-40B4-BE49-F238E27FC236}">
                <a16:creationId xmlns:a16="http://schemas.microsoft.com/office/drawing/2014/main" id="{5E385070-1ADC-48D9-80CA-374B8FEC0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29" y="1676399"/>
            <a:ext cx="6847500" cy="217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1">
            <a:extLst>
              <a:ext uri="{FF2B5EF4-FFF2-40B4-BE49-F238E27FC236}">
                <a16:creationId xmlns:a16="http://schemas.microsoft.com/office/drawing/2014/main" id="{F2149509-0281-4FDB-8C6A-393FFFE51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90" y="4109233"/>
            <a:ext cx="240968" cy="2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2">
            <a:extLst>
              <a:ext uri="{FF2B5EF4-FFF2-40B4-BE49-F238E27FC236}">
                <a16:creationId xmlns:a16="http://schemas.microsoft.com/office/drawing/2014/main" id="{FF8B6953-F57A-41C6-B6AE-0FCAAFEA1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34" y="5382979"/>
            <a:ext cx="240968" cy="2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2C3E1A-FB0C-46AF-8516-B6E066BFDCF8}"/>
              </a:ext>
            </a:extLst>
          </p:cNvPr>
          <p:cNvSpPr txBox="1"/>
          <p:nvPr/>
        </p:nvSpPr>
        <p:spPr>
          <a:xfrm>
            <a:off x="1243097" y="5943600"/>
            <a:ext cx="6453103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Must use the CHROME Browser to access ChildWare</a:t>
            </a:r>
          </a:p>
        </p:txBody>
      </p:sp>
    </p:spTree>
    <p:extLst>
      <p:ext uri="{BB962C8B-B14F-4D97-AF65-F5344CB8AC3E}">
        <p14:creationId xmlns:p14="http://schemas.microsoft.com/office/powerpoint/2010/main" val="85100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9582-B602-4D01-9527-BE68EDE15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Login Screen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28551AD-57A2-4FF3-BB77-E8852A3EA98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2105124" y="2140092"/>
            <a:ext cx="16729831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2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 Enter your User Name and Password</a:t>
            </a: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B2B2B"/>
                </a:solidFill>
                <a:effectLst/>
                <a:latin typeface="Lato"/>
              </a:rPr>
              <a:t> Click “ChildWare” to enter the system.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login2">
            <a:extLst>
              <a:ext uri="{FF2B5EF4-FFF2-40B4-BE49-F238E27FC236}">
                <a16:creationId xmlns:a16="http://schemas.microsoft.com/office/drawing/2014/main" id="{78E271A6-EC1A-4CF8-9643-54D6825FD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21" y="1327022"/>
            <a:ext cx="6049187" cy="363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3">
            <a:extLst>
              <a:ext uri="{FF2B5EF4-FFF2-40B4-BE49-F238E27FC236}">
                <a16:creationId xmlns:a16="http://schemas.microsoft.com/office/drawing/2014/main" id="{C6768A02-787D-4187-A2D8-C1D6DE06E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8" y="5390476"/>
            <a:ext cx="418247" cy="22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">
            <a:extLst>
              <a:ext uri="{FF2B5EF4-FFF2-40B4-BE49-F238E27FC236}">
                <a16:creationId xmlns:a16="http://schemas.microsoft.com/office/drawing/2014/main" id="{2A764542-EDB1-4CF6-88A9-16574D304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5925641"/>
            <a:ext cx="418247" cy="22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BDA342-6225-44B0-ABB4-EAC1A7B8417B}"/>
              </a:ext>
            </a:extLst>
          </p:cNvPr>
          <p:cNvSpPr/>
          <p:nvPr/>
        </p:nvSpPr>
        <p:spPr>
          <a:xfrm>
            <a:off x="1485046" y="5273965"/>
            <a:ext cx="3875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B2B2B"/>
                </a:solidFill>
                <a:latin typeface="Lato"/>
              </a:rPr>
              <a:t>Enter your User Name and Password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1AB1D0-6EF8-4F8F-9F7C-9EB2943D52CB}"/>
              </a:ext>
            </a:extLst>
          </p:cNvPr>
          <p:cNvSpPr/>
          <p:nvPr/>
        </p:nvSpPr>
        <p:spPr>
          <a:xfrm>
            <a:off x="1485046" y="5877102"/>
            <a:ext cx="4074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B2B2B"/>
                </a:solidFill>
                <a:latin typeface="Lato"/>
              </a:rPr>
              <a:t> Click “ChildWare” to enter the 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0D110-8CDD-4973-8356-78C3C7EB7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1CE1B-F68F-4332-8B84-8D0FF53D9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9944E5-8C4B-41B4-9713-ADF284E68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92054"/>
            <a:ext cx="7543800" cy="387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2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4F5E7-5A8B-4D8E-82A5-F06555D8D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52400"/>
            <a:ext cx="8229600" cy="1143000"/>
          </a:xfrm>
        </p:spPr>
        <p:txBody>
          <a:bodyPr/>
          <a:lstStyle/>
          <a:p>
            <a:r>
              <a:rPr lang="en-US" dirty="0"/>
              <a:t>Action Bar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6CD39B-5100-4FE0-847F-87DC6306F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5" y="1150620"/>
            <a:ext cx="8153400" cy="9448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5BCA5-EA05-4C4A-AE83-189BFB5AFB8C}"/>
              </a:ext>
            </a:extLst>
          </p:cNvPr>
          <p:cNvSpPr txBox="1"/>
          <p:nvPr/>
        </p:nvSpPr>
        <p:spPr>
          <a:xfrm>
            <a:off x="973164" y="2283288"/>
            <a:ext cx="7772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Child/Family </a:t>
            </a:r>
            <a:r>
              <a:rPr lang="en-US" dirty="0">
                <a:latin typeface="Arial Narrow" panose="020B0606020202030204" pitchFamily="34" charset="0"/>
              </a:rPr>
              <a:t>– Child Date, Contact Data, Bulk Service Updates, Batch Record Updates, Notification Emails, Pin Maintenance</a:t>
            </a:r>
          </a:p>
          <a:p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Staff </a:t>
            </a:r>
            <a:r>
              <a:rPr lang="en-US" dirty="0">
                <a:latin typeface="Arial Narrow" panose="020B0606020202030204" pitchFamily="34" charset="0"/>
              </a:rPr>
              <a:t>– Staff Data, Bulk Training Entry, Bulk PD Event Entry, Pin Maintenance</a:t>
            </a: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Attendance/Meals </a:t>
            </a:r>
            <a:r>
              <a:rPr lang="en-US" dirty="0">
                <a:latin typeface="Arial Narrow" panose="020B0606020202030204" pitchFamily="34" charset="0"/>
              </a:rPr>
              <a:t>– Regular Attendance, Drop In Attendance, Attendance Log</a:t>
            </a: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Billing</a:t>
            </a:r>
            <a:r>
              <a:rPr lang="en-US" dirty="0">
                <a:latin typeface="Arial Narrow" panose="020B0606020202030204" pitchFamily="34" charset="0"/>
              </a:rPr>
              <a:t> – Family Billing, Batch Charges, Batch Payments/Credits, Subsidy Reconciliation</a:t>
            </a: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Reports/Docs </a:t>
            </a:r>
            <a:r>
              <a:rPr lang="en-US" dirty="0">
                <a:latin typeface="Arial Narrow" panose="020B0606020202030204" pitchFamily="34" charset="0"/>
              </a:rPr>
              <a:t>– Reports, Blank Forms, Document Center, Data Export to Excel, Report Definitions</a:t>
            </a: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To Do List </a:t>
            </a:r>
            <a:r>
              <a:rPr lang="en-US" dirty="0">
                <a:latin typeface="Arial Narrow" panose="020B0606020202030204" pitchFamily="34" charset="0"/>
              </a:rPr>
              <a:t>– To Do List, To Do List Setup, To Do List Definitions</a:t>
            </a: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Admin</a:t>
            </a:r>
            <a:r>
              <a:rPr lang="en-US" dirty="0">
                <a:latin typeface="Arial Narrow" panose="020B0606020202030204" pitchFamily="34" charset="0"/>
              </a:rPr>
              <a:t> - Agency/Site, Doctors, System Log, System Users, System User Roles</a:t>
            </a:r>
          </a:p>
        </p:txBody>
      </p:sp>
    </p:spTree>
    <p:extLst>
      <p:ext uri="{BB962C8B-B14F-4D97-AF65-F5344CB8AC3E}">
        <p14:creationId xmlns:p14="http://schemas.microsoft.com/office/powerpoint/2010/main" val="2827230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2BDCE-1D87-4ADA-85CB-561E5FFA4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Child/Family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CA2EE-D49D-4BBC-AC02-42327E790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Child Data 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8727DD-6431-4336-98DF-E8DC0C377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54572"/>
            <a:ext cx="7977739" cy="14744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C8E4AA-63D1-42E5-A8E7-B5EEDC55A2B4}"/>
              </a:ext>
            </a:extLst>
          </p:cNvPr>
          <p:cNvSpPr txBox="1"/>
          <p:nvPr/>
        </p:nvSpPr>
        <p:spPr>
          <a:xfrm>
            <a:off x="483669" y="3786906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Contact Data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336B06B-A3B0-419C-A77E-AD930A10F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69" y="4254656"/>
            <a:ext cx="7764780" cy="18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99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DA080-8B7B-4B9D-BD88-691591A17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Child/Family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1A536-ECB6-4DC2-BE07-68CC6AC0F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211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Bulk Service Upgrades</a:t>
            </a: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6440636-BA8B-4179-8BBA-632F85817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9" y="1919553"/>
            <a:ext cx="7833360" cy="15925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046729-A9F7-4008-9DD4-D08EA64078EE}"/>
              </a:ext>
            </a:extLst>
          </p:cNvPr>
          <p:cNvSpPr txBox="1"/>
          <p:nvPr/>
        </p:nvSpPr>
        <p:spPr>
          <a:xfrm>
            <a:off x="453189" y="3657600"/>
            <a:ext cx="7928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Batch Record Updates</a:t>
            </a:r>
          </a:p>
          <a:p>
            <a:endParaRPr lang="en-US" dirty="0"/>
          </a:p>
        </p:txBody>
      </p:sp>
      <p:pic>
        <p:nvPicPr>
          <p:cNvPr id="8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A8DF1E0-BDDC-4D38-BAE1-038CD75E0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9" y="4067595"/>
            <a:ext cx="808482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44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F7F9-B3F2-45BF-A12E-C3C74627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Child/Family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EEB36-DC9E-4960-A5F6-3F78EBFF7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66" y="116601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Notification Emails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B41C772-D44A-4B62-B3B0-1FCE0D807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83113"/>
            <a:ext cx="8122920" cy="20878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622617-D34C-49D5-B58B-FC96FA76B9D4}"/>
              </a:ext>
            </a:extLst>
          </p:cNvPr>
          <p:cNvSpPr txBox="1"/>
          <p:nvPr/>
        </p:nvSpPr>
        <p:spPr>
          <a:xfrm>
            <a:off x="482466" y="3793517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PIN Maintenance</a:t>
            </a:r>
          </a:p>
          <a:p>
            <a:endParaRPr lang="en-US" dirty="0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3054F7-35F0-4044-A1C2-C86BC714F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34" y="4138104"/>
            <a:ext cx="7802880" cy="208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78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F3E2-0461-49CF-A5F3-B99D60DA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AD34F-1E36-4B9A-8618-106A34A5A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Staff Data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95A532-2C26-42BD-A1BB-B016FFAD0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81200"/>
            <a:ext cx="8077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87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F912-4B27-4501-BFCB-7853C44E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4FBDE-5B4B-4359-A4FA-4E6269F3D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565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Bulk Training Entry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717AC42-8936-4D53-8916-BAFF85828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" y="1905000"/>
            <a:ext cx="745998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17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700F4-4BCA-480C-AD85-0A83B897E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2F675-D7C3-4563-9A3C-2EFF87642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Staff Pin Maintenance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B9652E4-002F-434A-9E2F-DF8D4A0AF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51710"/>
            <a:ext cx="7924800" cy="23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86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82AAF-B25C-4A43-A6AC-3828EC383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Attendance/Meals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D1DAC-0B4C-42FA-B9C8-45C78B601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Regular Attendance</a:t>
            </a:r>
          </a:p>
          <a:p>
            <a:pPr marL="0" indent="0">
              <a:buNone/>
            </a:pP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E8E5DD-0297-40FC-B62F-409F84B13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42" y="2007711"/>
            <a:ext cx="8191500" cy="37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26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10D81-F6F2-404D-A8A4-A905EB3A3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706F0-4975-4FEE-8735-C5D3E59B4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Family Billing</a:t>
            </a:r>
          </a:p>
          <a:p>
            <a:pPr marL="0" indent="0">
              <a:buNone/>
            </a:pP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9B5C0B0-3C2F-4E4F-B42F-B57F9F537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2" y="2064703"/>
            <a:ext cx="7764780" cy="406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29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4A99-6875-44CE-96BD-341F4BD5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FB91E-F801-44FA-8203-D3A0F81F9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Batch Charges</a:t>
            </a:r>
          </a:p>
          <a:p>
            <a:pPr marL="0" indent="0">
              <a:buNone/>
            </a:pP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3D22564-FA58-475A-9804-7434F67EB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" y="2026920"/>
            <a:ext cx="7871460" cy="36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32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B09D-8FA7-4FC9-8E5C-9A1F179A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Billing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8CAB5D6-9D34-4A38-8FA3-2724DD86E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" y="2362200"/>
            <a:ext cx="7894320" cy="3276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8A7296-CD04-40A9-9254-5479F56E079C}"/>
              </a:ext>
            </a:extLst>
          </p:cNvPr>
          <p:cNvSpPr txBox="1"/>
          <p:nvPr/>
        </p:nvSpPr>
        <p:spPr>
          <a:xfrm>
            <a:off x="644893" y="18288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Payment/Credit Batches</a:t>
            </a:r>
          </a:p>
        </p:txBody>
      </p:sp>
    </p:spTree>
    <p:extLst>
      <p:ext uri="{BB962C8B-B14F-4D97-AF65-F5344CB8AC3E}">
        <p14:creationId xmlns:p14="http://schemas.microsoft.com/office/powerpoint/2010/main" val="344820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71CA9-8A5F-4311-9C6C-7A136784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FDD8B-7F3E-4510-A51C-E12026311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Subsidy Reconciliation</a:t>
            </a:r>
          </a:p>
          <a:p>
            <a:pPr marL="0" indent="0">
              <a:buNone/>
            </a:pP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44470DF-6B32-4425-B134-51DA69190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" y="2465070"/>
            <a:ext cx="7978140" cy="192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78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FED67-9CD4-4F92-A4F4-F4E43E085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Reports/Docs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B3F71-8402-41BB-ACAF-CBBA9E575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Reports</a:t>
            </a:r>
          </a:p>
          <a:p>
            <a:pPr marL="0" indent="0">
              <a:buNone/>
            </a:pP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FF91E90-7E2D-43A3-AC36-BB06A1109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084070"/>
            <a:ext cx="8001000" cy="268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3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78F10-5B01-4F83-A5B2-502921653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Attendance/Meal Reports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893A953-26BB-4644-B05B-6AC535601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056" y="1600200"/>
            <a:ext cx="6333888" cy="4525963"/>
          </a:xfrm>
        </p:spPr>
      </p:pic>
    </p:spTree>
    <p:extLst>
      <p:ext uri="{BB962C8B-B14F-4D97-AF65-F5344CB8AC3E}">
        <p14:creationId xmlns:p14="http://schemas.microsoft.com/office/powerpoint/2010/main" val="3610350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C588-2894-4638-90F2-02828515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Family Reports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DB486E-0D29-4F80-893D-BEBA351F5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011" y="1295400"/>
            <a:ext cx="5939978" cy="4830763"/>
          </a:xfrm>
        </p:spPr>
      </p:pic>
    </p:spTree>
    <p:extLst>
      <p:ext uri="{BB962C8B-B14F-4D97-AF65-F5344CB8AC3E}">
        <p14:creationId xmlns:p14="http://schemas.microsoft.com/office/powerpoint/2010/main" val="753084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6F2F-E4F2-4E41-88A9-5A4A852D2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Reports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94E6543-E305-45DD-8184-EE3585932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70" y="1600200"/>
            <a:ext cx="7426660" cy="4525963"/>
          </a:xfrm>
        </p:spPr>
      </p:pic>
    </p:spTree>
    <p:extLst>
      <p:ext uri="{BB962C8B-B14F-4D97-AF65-F5344CB8AC3E}">
        <p14:creationId xmlns:p14="http://schemas.microsoft.com/office/powerpoint/2010/main" val="1612045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4CFF7-432F-4823-86F3-AD04784B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 Reports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75D81A3-C6CA-4476-B880-7DE2D73343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" y="1417638"/>
            <a:ext cx="7574280" cy="4579143"/>
          </a:xfrm>
        </p:spPr>
      </p:pic>
    </p:spTree>
    <p:extLst>
      <p:ext uri="{BB962C8B-B14F-4D97-AF65-F5344CB8AC3E}">
        <p14:creationId xmlns:p14="http://schemas.microsoft.com/office/powerpoint/2010/main" val="2800863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9B3FA-4EA8-4BC9-97F8-4CE9EC04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Reports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87EB12-DAAA-4482-AD97-2D6726F99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" y="1600200"/>
            <a:ext cx="8008620" cy="3977481"/>
          </a:xfrm>
        </p:spPr>
      </p:pic>
    </p:spTree>
    <p:extLst>
      <p:ext uri="{BB962C8B-B14F-4D97-AF65-F5344CB8AC3E}">
        <p14:creationId xmlns:p14="http://schemas.microsoft.com/office/powerpoint/2010/main" val="2981082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ED9B1-47CE-48B1-9501-33458BC44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 List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4F2D13-CF47-4784-886E-9F10FB70D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3886200"/>
          </a:xfrm>
        </p:spPr>
      </p:pic>
    </p:spTree>
    <p:extLst>
      <p:ext uri="{BB962C8B-B14F-4D97-AF65-F5344CB8AC3E}">
        <p14:creationId xmlns:p14="http://schemas.microsoft.com/office/powerpoint/2010/main" val="207950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BFE0B-0522-4BB9-A975-77FE6258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 List</a:t>
            </a:r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17B7D29-49AC-4177-B057-7884E912B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47" y="1600200"/>
            <a:ext cx="6543105" cy="4525963"/>
          </a:xfrm>
        </p:spPr>
      </p:pic>
    </p:spTree>
    <p:extLst>
      <p:ext uri="{BB962C8B-B14F-4D97-AF65-F5344CB8AC3E}">
        <p14:creationId xmlns:p14="http://schemas.microsoft.com/office/powerpoint/2010/main" val="3365274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3B777-4949-458E-A6F1-A590C6AA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676C-8A57-44CD-9219-47D4C50DF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96 To Do Definitions</a:t>
            </a:r>
          </a:p>
          <a:p>
            <a:pPr marL="0" indent="0">
              <a:buNone/>
            </a:pP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5A0C69A-AFAF-44A9-9DF1-045B62B56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" y="1950720"/>
            <a:ext cx="7764780" cy="36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49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884A6-F0CC-4E46-94B8-6148F4B4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7B639C2-5A92-45AF-ACA5-1693FA0013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905000"/>
            <a:ext cx="6451660" cy="2198211"/>
          </a:xfrm>
        </p:spPr>
      </p:pic>
    </p:spTree>
    <p:extLst>
      <p:ext uri="{BB962C8B-B14F-4D97-AF65-F5344CB8AC3E}">
        <p14:creationId xmlns:p14="http://schemas.microsoft.com/office/powerpoint/2010/main" val="18406844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B6FF0-FFB7-402E-A363-1C55F30B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Child’s Record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275D7C1-2F19-4E23-A08F-3C48759FE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85" y="1295400"/>
            <a:ext cx="7009745" cy="4830763"/>
          </a:xfrm>
        </p:spPr>
      </p:pic>
    </p:spTree>
    <p:extLst>
      <p:ext uri="{BB962C8B-B14F-4D97-AF65-F5344CB8AC3E}">
        <p14:creationId xmlns:p14="http://schemas.microsoft.com/office/powerpoint/2010/main" val="35799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C60B8-EC54-4D27-B972-5AD03ED53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Relationship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034456D-3EAA-48C0-BAA8-F5FAF60554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" y="1417638"/>
            <a:ext cx="7871460" cy="4316253"/>
          </a:xfrm>
        </p:spPr>
      </p:pic>
    </p:spTree>
    <p:extLst>
      <p:ext uri="{BB962C8B-B14F-4D97-AF65-F5344CB8AC3E}">
        <p14:creationId xmlns:p14="http://schemas.microsoft.com/office/powerpoint/2010/main" val="19196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18B7-9BAB-46E0-ABC6-355D7A3D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Services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B85A3C-2251-44B3-983E-A6D7DAF8EC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07" y="1600200"/>
            <a:ext cx="6950586" cy="4525963"/>
          </a:xfrm>
        </p:spPr>
      </p:pic>
    </p:spTree>
    <p:extLst>
      <p:ext uri="{BB962C8B-B14F-4D97-AF65-F5344CB8AC3E}">
        <p14:creationId xmlns:p14="http://schemas.microsoft.com/office/powerpoint/2010/main" val="828167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7C0AC-55C8-49B4-890D-11DC1441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Financial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79A2336-E527-4DB8-A21F-49FBF3E1F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45761"/>
            <a:ext cx="7772400" cy="4434840"/>
          </a:xfrm>
        </p:spPr>
      </p:pic>
    </p:spTree>
    <p:extLst>
      <p:ext uri="{BB962C8B-B14F-4D97-AF65-F5344CB8AC3E}">
        <p14:creationId xmlns:p14="http://schemas.microsoft.com/office/powerpoint/2010/main" val="1066639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716F4-6D64-4A1B-98EE-A54BBF38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Health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7BD71A-93F0-421B-A5F3-0D8703370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" y="1524000"/>
            <a:ext cx="7787640" cy="3931761"/>
          </a:xfrm>
        </p:spPr>
      </p:pic>
    </p:spTree>
    <p:extLst>
      <p:ext uri="{BB962C8B-B14F-4D97-AF65-F5344CB8AC3E}">
        <p14:creationId xmlns:p14="http://schemas.microsoft.com/office/powerpoint/2010/main" val="152781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C29D1-C4E2-4C06-8D95-B4585092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Admin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6E04541-0E33-491F-9020-A9BB261DE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" y="1417638"/>
            <a:ext cx="7894320" cy="4655343"/>
          </a:xfrm>
        </p:spPr>
      </p:pic>
    </p:spTree>
    <p:extLst>
      <p:ext uri="{BB962C8B-B14F-4D97-AF65-F5344CB8AC3E}">
        <p14:creationId xmlns:p14="http://schemas.microsoft.com/office/powerpoint/2010/main" val="682188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6B146-9245-40A5-ADFC-BF8F012C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Events &amp; Case Notes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8FDDE4B-AE27-4DF9-B34B-10FFFD255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" y="1828800"/>
            <a:ext cx="7795260" cy="3310731"/>
          </a:xfrm>
        </p:spPr>
      </p:pic>
    </p:spTree>
    <p:extLst>
      <p:ext uri="{BB962C8B-B14F-4D97-AF65-F5344CB8AC3E}">
        <p14:creationId xmlns:p14="http://schemas.microsoft.com/office/powerpoint/2010/main" val="2166966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4A226-DC39-4608-9674-93D3474C3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Documents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E1FE37A-054D-490B-AD43-209DD4E21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" y="1295400"/>
            <a:ext cx="7879080" cy="1737360"/>
          </a:xfr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148D25CA-5950-4888-802D-D721DDD3F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041984"/>
            <a:ext cx="7684168" cy="335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31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448F6-4630-41DC-9D30-3303590C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Logs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62F3CF6-8657-4486-9184-D0EE582D6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" y="1417638"/>
            <a:ext cx="7856220" cy="4354353"/>
          </a:xfrm>
        </p:spPr>
      </p:pic>
    </p:spTree>
    <p:extLst>
      <p:ext uri="{BB962C8B-B14F-4D97-AF65-F5344CB8AC3E}">
        <p14:creationId xmlns:p14="http://schemas.microsoft.com/office/powerpoint/2010/main" val="595471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EBE8-F1C3-42B7-B384-989F446C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4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Attendance &amp; Time Tracker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Document Center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BA39359-90B9-4486-AF45-3ED492E93A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9"/>
          <a:stretch/>
        </p:blipFill>
        <p:spPr bwMode="auto">
          <a:xfrm>
            <a:off x="457200" y="2343788"/>
            <a:ext cx="8229600" cy="428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5458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D575-CC4A-46EE-853F-F82A1177E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Attendance Kiosk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8611AD4-B744-40E0-AE14-A19EEB08B3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2" y="1417638"/>
            <a:ext cx="4990476" cy="4402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392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35C4230-3915-4861-B3D3-2989280C7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17" y="381000"/>
            <a:ext cx="7656483" cy="5918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708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DDB5-AC18-4983-9288-E87354257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 Sign In &amp; Out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13A15F-FA46-41C8-A404-AD143397D1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871" y="1600200"/>
            <a:ext cx="605625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6190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33F8715-ABB7-470A-AC52-40BC95ADCA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726" y="457200"/>
            <a:ext cx="6796547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697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3A437-1BC8-4FBF-A7EA-47AF519B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Kiosk Data and Attendance Log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B74AE8-5EF1-4A1C-89A8-1297219E7E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7914"/>
            <a:ext cx="8229600" cy="14584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6EC7D52-2A34-4623-B145-700128208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76600"/>
            <a:ext cx="8229600" cy="3071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1107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51A82-5BD8-4187-B07B-D5CBB6C8E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Center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336724-C241-4C64-9A85-AA1DB462E0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7638"/>
            <a:ext cx="8229600" cy="447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7244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A9D9-1DE6-496F-A3A7-FD6DDEFAF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and Resources</a:t>
            </a:r>
          </a:p>
        </p:txBody>
      </p:sp>
      <p:pic>
        <p:nvPicPr>
          <p:cNvPr id="5" name="Content Placeholder 4" descr="A picture containing sitting, cake&#10;&#10;Description automatically generated">
            <a:extLst>
              <a:ext uri="{FF2B5EF4-FFF2-40B4-BE49-F238E27FC236}">
                <a16:creationId xmlns:a16="http://schemas.microsoft.com/office/drawing/2014/main" id="{3E774628-03EB-4559-8016-5F95AEC87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4800" y="1557108"/>
            <a:ext cx="1352496" cy="13335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ECD725-474C-4E42-81E1-0CD7F0856A82}"/>
              </a:ext>
            </a:extLst>
          </p:cNvPr>
          <p:cNvSpPr txBox="1"/>
          <p:nvPr/>
        </p:nvSpPr>
        <p:spPr>
          <a:xfrm>
            <a:off x="2095500" y="1746804"/>
            <a:ext cx="4953000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24/7 support is available by emailing helpdesk@phmc.org</a:t>
            </a:r>
          </a:p>
        </p:txBody>
      </p:sp>
      <p:pic>
        <p:nvPicPr>
          <p:cNvPr id="13" name="Picture 12" descr="A picture containing light&#10;&#10;Description automatically generated">
            <a:extLst>
              <a:ext uri="{FF2B5EF4-FFF2-40B4-BE49-F238E27FC236}">
                <a16:creationId xmlns:a16="http://schemas.microsoft.com/office/drawing/2014/main" id="{74767BA9-7AB5-4D1F-A185-1ABDF81580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34494" y="3531301"/>
            <a:ext cx="1082414" cy="10824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D8252F1-7020-4FDA-B9AA-D26C7CA4D56B}"/>
              </a:ext>
            </a:extLst>
          </p:cNvPr>
          <p:cNvSpPr txBox="1"/>
          <p:nvPr/>
        </p:nvSpPr>
        <p:spPr>
          <a:xfrm>
            <a:off x="2286000" y="3413386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Online documentation and videos available at </a:t>
            </a:r>
            <a:r>
              <a:rPr lang="en-US" dirty="0">
                <a:hlinkClick r:id="rId6"/>
              </a:rPr>
              <a:t>www.childware.org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9" name="Picture 1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27AEC50-94F5-4EE2-9331-A589EBE193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048402"/>
            <a:ext cx="5410200" cy="253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67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040C235-4692-4DC1-9164-666AE5D867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46325" y="901197"/>
            <a:ext cx="4451350" cy="505560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9BA080-F394-461D-A538-45B5D4ABE585}"/>
              </a:ext>
            </a:extLst>
          </p:cNvPr>
          <p:cNvSpPr txBox="1"/>
          <p:nvPr/>
        </p:nvSpPr>
        <p:spPr>
          <a:xfrm>
            <a:off x="2346325" y="5843962"/>
            <a:ext cx="4451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s://askatechteacher.wordpress.com/2011/01/25/tech-tip-54-how-to-auto-forward-a-powerpoint-slideshow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-sa/3.0/"/>
              </a:rPr>
              <a:t>CC BY-SA-NC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634808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82E2520-8D70-4D49-B47B-9BA650F7B3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1"/>
            <a:ext cx="8006402" cy="5181600"/>
          </a:xfrm>
        </p:spPr>
      </p:pic>
    </p:spTree>
    <p:extLst>
      <p:ext uri="{BB962C8B-B14F-4D97-AF65-F5344CB8AC3E}">
        <p14:creationId xmlns:p14="http://schemas.microsoft.com/office/powerpoint/2010/main" val="14645894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Let’s go LIVE!</a:t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www.childware.org</a:t>
            </a:r>
          </a:p>
        </p:txBody>
      </p:sp>
    </p:spTree>
    <p:extLst>
      <p:ext uri="{BB962C8B-B14F-4D97-AF65-F5344CB8AC3E}">
        <p14:creationId xmlns:p14="http://schemas.microsoft.com/office/powerpoint/2010/main" val="3461132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ldWare Demo [Read-Only]" id="{877F4EDE-6A0B-4FFF-BF63-AF7280A9A498}" vid="{0D55F159-3E4A-46B2-A0AA-29348B7A1B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ChildWare Demo</Template>
  <TotalTime>269</TotalTime>
  <Words>379</Words>
  <Application>Microsoft Office PowerPoint</Application>
  <PresentationFormat>On-screen Show (4:3)</PresentationFormat>
  <Paragraphs>101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Arial Narrow</vt:lpstr>
      <vt:lpstr>inherit</vt:lpstr>
      <vt:lpstr>Lato</vt:lpstr>
      <vt:lpstr>Office Theme</vt:lpstr>
      <vt:lpstr>ChildWare Demo</vt:lpstr>
      <vt:lpstr>Introduction</vt:lpstr>
      <vt:lpstr>Agenda</vt:lpstr>
      <vt:lpstr>Logging into Childware</vt:lpstr>
      <vt:lpstr>Login Screen</vt:lpstr>
      <vt:lpstr>Home Page</vt:lpstr>
      <vt:lpstr>Action Bar</vt:lpstr>
      <vt:lpstr>Child/Family</vt:lpstr>
      <vt:lpstr>Child/Family</vt:lpstr>
      <vt:lpstr>Child/Family</vt:lpstr>
      <vt:lpstr>Staff</vt:lpstr>
      <vt:lpstr>Staff</vt:lpstr>
      <vt:lpstr>Staff</vt:lpstr>
      <vt:lpstr>Attendance/Meals</vt:lpstr>
      <vt:lpstr>Billing</vt:lpstr>
      <vt:lpstr>Billing</vt:lpstr>
      <vt:lpstr>Billing</vt:lpstr>
      <vt:lpstr>Billing</vt:lpstr>
      <vt:lpstr>Reports/Docs</vt:lpstr>
      <vt:lpstr>Attendance/Meal Reports</vt:lpstr>
      <vt:lpstr>Child Family Reports</vt:lpstr>
      <vt:lpstr>Financial Reports</vt:lpstr>
      <vt:lpstr>Staff Reports</vt:lpstr>
      <vt:lpstr>System Reports</vt:lpstr>
      <vt:lpstr>To Do List</vt:lpstr>
      <vt:lpstr>To Do List</vt:lpstr>
      <vt:lpstr>To Do Definitions</vt:lpstr>
      <vt:lpstr>Admin</vt:lpstr>
      <vt:lpstr>Child’s Record</vt:lpstr>
      <vt:lpstr>Child Relationship</vt:lpstr>
      <vt:lpstr>Child Services</vt:lpstr>
      <vt:lpstr>Child Financial</vt:lpstr>
      <vt:lpstr>Child Health</vt:lpstr>
      <vt:lpstr>Child Admin</vt:lpstr>
      <vt:lpstr>Child Events &amp; Case Notes</vt:lpstr>
      <vt:lpstr>Child Documents</vt:lpstr>
      <vt:lpstr>Child Logs</vt:lpstr>
      <vt:lpstr>Attendance &amp; Time Tracker and Document Center</vt:lpstr>
      <vt:lpstr>Attendance Kiosk</vt:lpstr>
      <vt:lpstr>PowerPoint Presentation</vt:lpstr>
      <vt:lpstr>Staff Sign In &amp; Out</vt:lpstr>
      <vt:lpstr>PowerPoint Presentation</vt:lpstr>
      <vt:lpstr>Kiosk Data and Attendance Log</vt:lpstr>
      <vt:lpstr>Document Center</vt:lpstr>
      <vt:lpstr>Support and Resources</vt:lpstr>
      <vt:lpstr>PowerPoint Presentation</vt:lpstr>
      <vt:lpstr>PowerPoint Presentation</vt:lpstr>
      <vt:lpstr>Let’s go LIVE! www.childware.org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ChildWare Demo</dc:title>
  <dc:creator>Gail Farally-Semerad</dc:creator>
  <cp:lastModifiedBy>Gail Farally-Semerad</cp:lastModifiedBy>
  <cp:revision>22</cp:revision>
  <dcterms:created xsi:type="dcterms:W3CDTF">2019-11-19T18:18:18Z</dcterms:created>
  <dcterms:modified xsi:type="dcterms:W3CDTF">2020-06-02T20:03:51Z</dcterms:modified>
</cp:coreProperties>
</file>